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1" r:id="rId1"/>
    <p:sldMasterId id="2147483727" r:id="rId2"/>
    <p:sldMasterId id="2147483758" r:id="rId3"/>
    <p:sldMasterId id="2147483749" r:id="rId4"/>
    <p:sldMasterId id="2147483747" r:id="rId5"/>
    <p:sldMasterId id="2147483753" r:id="rId6"/>
    <p:sldMasterId id="2147483757" r:id="rId7"/>
    <p:sldMasterId id="2147483751" r:id="rId8"/>
    <p:sldMasterId id="2147483745" r:id="rId9"/>
    <p:sldMasterId id="2147483755" r:id="rId10"/>
    <p:sldMasterId id="2147483743" r:id="rId11"/>
  </p:sldMasterIdLst>
  <p:notesMasterIdLst>
    <p:notesMasterId r:id="rId28"/>
  </p:notesMasterIdLst>
  <p:sldIdLst>
    <p:sldId id="270" r:id="rId12"/>
    <p:sldId id="266" r:id="rId13"/>
    <p:sldId id="284" r:id="rId14"/>
    <p:sldId id="271" r:id="rId15"/>
    <p:sldId id="273" r:id="rId16"/>
    <p:sldId id="283" r:id="rId17"/>
    <p:sldId id="274" r:id="rId18"/>
    <p:sldId id="285" r:id="rId19"/>
    <p:sldId id="286" r:id="rId20"/>
    <p:sldId id="280" r:id="rId21"/>
    <p:sldId id="278" r:id="rId22"/>
    <p:sldId id="279" r:id="rId23"/>
    <p:sldId id="282" r:id="rId24"/>
    <p:sldId id="277" r:id="rId25"/>
    <p:sldId id="281" r:id="rId26"/>
    <p:sldId id="272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97B80B6-E4D5-436D-9730-C22D9054293A}">
          <p14:sldIdLst>
            <p14:sldId id="270"/>
            <p14:sldId id="266"/>
            <p14:sldId id="284"/>
            <p14:sldId id="271"/>
            <p14:sldId id="273"/>
            <p14:sldId id="283"/>
            <p14:sldId id="274"/>
            <p14:sldId id="285"/>
            <p14:sldId id="286"/>
            <p14:sldId id="280"/>
            <p14:sldId id="278"/>
            <p14:sldId id="279"/>
            <p14:sldId id="282"/>
            <p14:sldId id="277"/>
            <p14:sldId id="281"/>
            <p14:sldId id="2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5155"/>
    <a:srgbClr val="055082"/>
    <a:srgbClr val="C90200"/>
    <a:srgbClr val="FF5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06" autoAdjust="0"/>
    <p:restoredTop sz="94660" autoAdjust="0"/>
  </p:normalViewPr>
  <p:slideViewPr>
    <p:cSldViewPr snapToGrid="0" showGuides="1">
      <p:cViewPr varScale="1">
        <p:scale>
          <a:sx n="116" d="100"/>
          <a:sy n="116" d="100"/>
        </p:scale>
        <p:origin x="582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0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3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notesMaster" Target="notesMasters/notesMaster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viewProps" Target="viewProps.xml"/><Relationship Id="rId8" Type="http://schemas.openxmlformats.org/officeDocument/2006/relationships/slideMaster" Target="slideMasters/slideMaster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CAAC63-4C6F-4858-BA03-AF2372865FF1}" type="datetimeFigureOut">
              <a:rPr lang="nl-NL" smtClean="0"/>
              <a:t>27-9-2017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57B54C-4EE6-4DB0-A755-87CFD008B1F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9425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2959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7814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712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9670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1366028" y="5214730"/>
            <a:ext cx="87917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Don’t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forget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to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submit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your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 feedback </a:t>
            </a:r>
          </a:p>
          <a:p>
            <a:pPr algn="ctr"/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at 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 station 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by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 door.</a:t>
            </a:r>
          </a:p>
        </p:txBody>
      </p:sp>
    </p:spTree>
    <p:extLst>
      <p:ext uri="{BB962C8B-B14F-4D97-AF65-F5344CB8AC3E}">
        <p14:creationId xmlns:p14="http://schemas.microsoft.com/office/powerpoint/2010/main" val="2913570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2145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5760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7837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3966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6328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4182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1.png"/><Relationship Id="rId7" Type="http://schemas.openxmlformats.org/officeDocument/2006/relationships/image" Target="../media/image5.pn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14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2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5.pn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1.png"/><Relationship Id="rId7" Type="http://schemas.openxmlformats.org/officeDocument/2006/relationships/image" Target="../media/image5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14.pn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2.pn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6.png"/><Relationship Id="rId7" Type="http://schemas.openxmlformats.org/officeDocument/2006/relationships/image" Target="../media/image5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26" y="6314355"/>
            <a:ext cx="1611727" cy="40712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285886" y="275110"/>
            <a:ext cx="989652" cy="59467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2283" y="62586"/>
            <a:ext cx="9979738" cy="616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8332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8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4400" b="1" i="0" kern="1200" baseline="0">
          <a:solidFill>
            <a:schemeClr val="tx2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Title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Text</a:t>
            </a:r>
          </a:p>
          <a:p>
            <a:pPr lvl="1"/>
            <a:r>
              <a:rPr lang="en-US" dirty="0"/>
              <a:t>Text </a:t>
            </a:r>
          </a:p>
          <a:p>
            <a:pPr lvl="2"/>
            <a:r>
              <a:rPr lang="en-US" dirty="0"/>
              <a:t>Text </a:t>
            </a:r>
          </a:p>
          <a:p>
            <a:pPr lvl="3"/>
            <a:r>
              <a:rPr lang="en-US" dirty="0"/>
              <a:t>Text </a:t>
            </a:r>
          </a:p>
          <a:p>
            <a:pPr lvl="4"/>
            <a:r>
              <a:rPr lang="en-US" dirty="0"/>
              <a:t>Text </a:t>
            </a:r>
            <a:endParaRPr lang="nl-NL" dirty="0"/>
          </a:p>
        </p:txBody>
      </p:sp>
      <p:sp>
        <p:nvSpPr>
          <p:cNvPr id="8" name="Rectangle 7"/>
          <p:cNvSpPr/>
          <p:nvPr userDrawn="1"/>
        </p:nvSpPr>
        <p:spPr>
          <a:xfrm>
            <a:off x="10545407" y="45719"/>
            <a:ext cx="685800" cy="1143000"/>
          </a:xfrm>
          <a:prstGeom prst="rect">
            <a:avLst/>
          </a:prstGeom>
          <a:solidFill>
            <a:srgbClr val="1E5155"/>
          </a:solidFill>
          <a:ln w="9525" cap="rnd" cmpd="sng" algn="ctr">
            <a:noFill/>
            <a:prstDash val="solid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89550" y="317519"/>
            <a:ext cx="997514" cy="59939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57" y="6311111"/>
            <a:ext cx="1624567" cy="410364"/>
          </a:xfrm>
          <a:prstGeom prst="rect">
            <a:avLst/>
          </a:prstGeom>
        </p:spPr>
      </p:pic>
      <p:sp>
        <p:nvSpPr>
          <p:cNvPr id="9" name="Rectangle 8">
            <a:extLst/>
          </p:cNvPr>
          <p:cNvSpPr/>
          <p:nvPr userDrawn="1"/>
        </p:nvSpPr>
        <p:spPr>
          <a:xfrm>
            <a:off x="960793" y="0"/>
            <a:ext cx="10270414" cy="45719"/>
          </a:xfrm>
          <a:prstGeom prst="rect">
            <a:avLst/>
          </a:prstGeom>
          <a:solidFill>
            <a:srgbClr val="1E51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218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26" y="225063"/>
            <a:ext cx="10511165" cy="678728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5" name="TextBox 14"/>
          <p:cNvSpPr txBox="1"/>
          <p:nvPr userDrawn="1"/>
        </p:nvSpPr>
        <p:spPr>
          <a:xfrm>
            <a:off x="1522412" y="979075"/>
            <a:ext cx="17315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Did</a:t>
            </a:r>
            <a:r>
              <a:rPr lang="nl-NL" sz="5400" b="1" baseline="0" dirty="0">
                <a:latin typeface="Segoe UI" panose="020B0502040204020203" pitchFamily="34" charset="0"/>
                <a:cs typeface="Segoe UI" panose="020B0502040204020203" pitchFamily="34" charset="0"/>
              </a:rPr>
              <a:t> I</a:t>
            </a:r>
            <a:endParaRPr lang="nl-NL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/>
          <p:cNvSpPr txBox="1"/>
          <p:nvPr userDrawn="1"/>
        </p:nvSpPr>
        <p:spPr>
          <a:xfrm>
            <a:off x="8405471" y="4334470"/>
            <a:ext cx="169437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you</a:t>
            </a:r>
            <a:r>
              <a:rPr lang="nl-NL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26" y="6314355"/>
            <a:ext cx="1611726" cy="40712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419" y="6190454"/>
            <a:ext cx="883720" cy="531021"/>
          </a:xfrm>
          <a:prstGeom prst="rect">
            <a:avLst/>
          </a:prstGeom>
        </p:spPr>
      </p:pic>
      <p:sp>
        <p:nvSpPr>
          <p:cNvPr id="17" name="TextBox 16"/>
          <p:cNvSpPr txBox="1"/>
          <p:nvPr userDrawn="1"/>
        </p:nvSpPr>
        <p:spPr>
          <a:xfrm>
            <a:off x="1366028" y="5214730"/>
            <a:ext cx="87917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Don’t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forget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to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submit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your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 feedback </a:t>
            </a:r>
          </a:p>
          <a:p>
            <a:pPr algn="ctr"/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at 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 station 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by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nl-NL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 door.</a:t>
            </a:r>
          </a:p>
        </p:txBody>
      </p:sp>
    </p:spTree>
    <p:extLst>
      <p:ext uri="{BB962C8B-B14F-4D97-AF65-F5344CB8AC3E}">
        <p14:creationId xmlns:p14="http://schemas.microsoft.com/office/powerpoint/2010/main" val="37735595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9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Title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Text</a:t>
            </a:r>
          </a:p>
          <a:p>
            <a:pPr lvl="1"/>
            <a:r>
              <a:rPr lang="en-US" dirty="0"/>
              <a:t>Text </a:t>
            </a:r>
          </a:p>
          <a:p>
            <a:pPr lvl="2"/>
            <a:r>
              <a:rPr lang="en-US" dirty="0"/>
              <a:t>Text </a:t>
            </a:r>
          </a:p>
          <a:p>
            <a:pPr lvl="3"/>
            <a:r>
              <a:rPr lang="en-US" dirty="0"/>
              <a:t>Text </a:t>
            </a:r>
          </a:p>
          <a:p>
            <a:pPr lvl="4"/>
            <a:r>
              <a:rPr lang="en-US" dirty="0"/>
              <a:t>Text </a:t>
            </a:r>
            <a:endParaRPr lang="nl-NL" dirty="0"/>
          </a:p>
        </p:txBody>
      </p:sp>
      <p:sp>
        <p:nvSpPr>
          <p:cNvPr id="8" name="Rectangle 7"/>
          <p:cNvSpPr/>
          <p:nvPr userDrawn="1"/>
        </p:nvSpPr>
        <p:spPr>
          <a:xfrm>
            <a:off x="10545407" y="45719"/>
            <a:ext cx="685800" cy="1143000"/>
          </a:xfrm>
          <a:prstGeom prst="rect">
            <a:avLst/>
          </a:prstGeom>
          <a:solidFill>
            <a:srgbClr val="C90200"/>
          </a:solidFill>
          <a:ln w="9525" cap="rnd" cmpd="sng" algn="ctr">
            <a:noFill/>
            <a:prstDash val="solid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89550" y="317519"/>
            <a:ext cx="997514" cy="59939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57" y="6311111"/>
            <a:ext cx="1624567" cy="410364"/>
          </a:xfrm>
          <a:prstGeom prst="rect">
            <a:avLst/>
          </a:prstGeom>
        </p:spPr>
      </p:pic>
      <p:sp>
        <p:nvSpPr>
          <p:cNvPr id="9" name="Rectangle 8">
            <a:extLst/>
          </p:cNvPr>
          <p:cNvSpPr/>
          <p:nvPr userDrawn="1"/>
        </p:nvSpPr>
        <p:spPr>
          <a:xfrm>
            <a:off x="960793" y="0"/>
            <a:ext cx="10270414" cy="45719"/>
          </a:xfrm>
          <a:prstGeom prst="rect">
            <a:avLst/>
          </a:prstGeom>
          <a:gradFill>
            <a:gsLst>
              <a:gs pos="80000">
                <a:srgbClr val="FF5800"/>
              </a:gs>
              <a:gs pos="0">
                <a:srgbClr val="C80000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556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26" y="225063"/>
            <a:ext cx="10511165" cy="67872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1522412" y="979075"/>
            <a:ext cx="17315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Did</a:t>
            </a:r>
            <a:r>
              <a:rPr lang="nl-NL" sz="5400" b="1" baseline="0" dirty="0">
                <a:latin typeface="Segoe UI" panose="020B0502040204020203" pitchFamily="34" charset="0"/>
                <a:cs typeface="Segoe UI" panose="020B0502040204020203" pitchFamily="34" charset="0"/>
              </a:rPr>
              <a:t> I</a:t>
            </a:r>
            <a:endParaRPr lang="nl-NL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8405471" y="4334470"/>
            <a:ext cx="169437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you</a:t>
            </a:r>
            <a:r>
              <a:rPr lang="nl-NL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26" y="6314355"/>
            <a:ext cx="1611726" cy="40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542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0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506" y="0"/>
            <a:ext cx="10395741" cy="6858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419" y="6190454"/>
            <a:ext cx="883720" cy="53102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26" y="6314355"/>
            <a:ext cx="1611726" cy="40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0405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0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26" y="6314355"/>
            <a:ext cx="1611727" cy="40712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285886" y="275110"/>
            <a:ext cx="989652" cy="59467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7346" y="169333"/>
            <a:ext cx="9750758" cy="602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3750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8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4400" b="1" i="0" kern="1200" baseline="0">
          <a:solidFill>
            <a:schemeClr val="tx2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Title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Text</a:t>
            </a:r>
          </a:p>
          <a:p>
            <a:pPr lvl="1"/>
            <a:r>
              <a:rPr lang="en-US" dirty="0"/>
              <a:t>Text </a:t>
            </a:r>
          </a:p>
          <a:p>
            <a:pPr lvl="2"/>
            <a:r>
              <a:rPr lang="en-US" dirty="0"/>
              <a:t>Text </a:t>
            </a:r>
          </a:p>
          <a:p>
            <a:pPr lvl="3"/>
            <a:r>
              <a:rPr lang="en-US" dirty="0"/>
              <a:t>Text </a:t>
            </a:r>
          </a:p>
          <a:p>
            <a:pPr lvl="4"/>
            <a:r>
              <a:rPr lang="en-US" dirty="0"/>
              <a:t>Text </a:t>
            </a:r>
            <a:endParaRPr lang="nl-NL" dirty="0"/>
          </a:p>
        </p:txBody>
      </p:sp>
      <p:sp>
        <p:nvSpPr>
          <p:cNvPr id="8" name="Rectangle 7"/>
          <p:cNvSpPr/>
          <p:nvPr userDrawn="1"/>
        </p:nvSpPr>
        <p:spPr>
          <a:xfrm>
            <a:off x="10545407" y="45719"/>
            <a:ext cx="685800" cy="1143000"/>
          </a:xfrm>
          <a:prstGeom prst="rect">
            <a:avLst/>
          </a:prstGeom>
          <a:solidFill>
            <a:srgbClr val="055082"/>
          </a:solidFill>
          <a:ln w="9525" cap="rnd" cmpd="sng" algn="ctr">
            <a:noFill/>
            <a:prstDash val="solid"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89550" y="317519"/>
            <a:ext cx="997514" cy="59939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57" y="6311111"/>
            <a:ext cx="1624567" cy="410364"/>
          </a:xfrm>
          <a:prstGeom prst="rect">
            <a:avLst/>
          </a:prstGeom>
        </p:spPr>
      </p:pic>
      <p:sp>
        <p:nvSpPr>
          <p:cNvPr id="9" name="Rectangle 8">
            <a:extLst/>
          </p:cNvPr>
          <p:cNvSpPr/>
          <p:nvPr userDrawn="1"/>
        </p:nvSpPr>
        <p:spPr>
          <a:xfrm>
            <a:off x="960793" y="0"/>
            <a:ext cx="10270414" cy="45719"/>
          </a:xfrm>
          <a:prstGeom prst="rect">
            <a:avLst/>
          </a:prstGeom>
          <a:solidFill>
            <a:srgbClr val="055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206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26" y="225063"/>
            <a:ext cx="10511165" cy="678728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6" name="TextBox 15"/>
          <p:cNvSpPr txBox="1"/>
          <p:nvPr userDrawn="1"/>
        </p:nvSpPr>
        <p:spPr>
          <a:xfrm>
            <a:off x="1522412" y="979075"/>
            <a:ext cx="24350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Did</a:t>
            </a:r>
            <a:r>
              <a:rPr lang="nl-NL" sz="5400" b="1" baseline="0" dirty="0">
                <a:latin typeface="Segoe UI" panose="020B0502040204020203" pitchFamily="34" charset="0"/>
                <a:cs typeface="Segoe UI" panose="020B0502040204020203" pitchFamily="34" charset="0"/>
              </a:rPr>
              <a:t> we</a:t>
            </a:r>
            <a:endParaRPr lang="nl-NL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8405471" y="4334470"/>
            <a:ext cx="169437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you</a:t>
            </a:r>
            <a:r>
              <a:rPr lang="nl-NL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26" y="6314355"/>
            <a:ext cx="1611726" cy="40712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419" y="6190454"/>
            <a:ext cx="883720" cy="531021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1366028" y="5214730"/>
            <a:ext cx="87917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Don’t forget to “git push --force green-button”</a:t>
            </a:r>
            <a:b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at the station by the door</a:t>
            </a:r>
          </a:p>
        </p:txBody>
      </p:sp>
    </p:spTree>
    <p:extLst>
      <p:ext uri="{BB962C8B-B14F-4D97-AF65-F5344CB8AC3E}">
        <p14:creationId xmlns:p14="http://schemas.microsoft.com/office/powerpoint/2010/main" val="34073059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1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129" y="0"/>
            <a:ext cx="10395741" cy="6858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419" y="6190454"/>
            <a:ext cx="883720" cy="53102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26" y="6314355"/>
            <a:ext cx="1611726" cy="40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731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2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1704" y="225854"/>
            <a:ext cx="9583116" cy="59246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26" y="6314355"/>
            <a:ext cx="1611727" cy="40712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285886" y="275110"/>
            <a:ext cx="989652" cy="59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713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6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4400" b="1" i="0" kern="1200" baseline="0">
          <a:solidFill>
            <a:schemeClr val="tx2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9388" y="4807187"/>
            <a:ext cx="63762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800" b="1" dirty="0">
                <a:latin typeface="Segoe UI" panose="020B0502040204020203" pitchFamily="34" charset="0"/>
                <a:cs typeface="Segoe UI" panose="020B0502040204020203" pitchFamily="34" charset="0"/>
              </a:rPr>
              <a:t>André Geuze &amp; Erwin van Drongelen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29388" y="5417771"/>
            <a:ext cx="58600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2800" dirty="0">
                <a:latin typeface="Segoe UI" panose="020B0502040204020203" pitchFamily="34" charset="0"/>
                <a:cs typeface="Segoe UI" panose="020B0502040204020203" pitchFamily="34" charset="0"/>
              </a:rPr>
              <a:t>How </a:t>
            </a:r>
            <a:r>
              <a:rPr lang="nl-NL" sz="2800" dirty="0" err="1">
                <a:latin typeface="Segoe UI" panose="020B0502040204020203" pitchFamily="34" charset="0"/>
                <a:cs typeface="Segoe UI" panose="020B0502040204020203" pitchFamily="34" charset="0"/>
              </a:rPr>
              <a:t>to</a:t>
            </a:r>
            <a:r>
              <a:rPr lang="nl-NL" sz="28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nl-NL" sz="2800" dirty="0" err="1">
                <a:latin typeface="Segoe UI" panose="020B0502040204020203" pitchFamily="34" charset="0"/>
                <a:cs typeface="Segoe UI" panose="020B0502040204020203" pitchFamily="34" charset="0"/>
              </a:rPr>
              <a:t>build</a:t>
            </a:r>
            <a:r>
              <a:rPr lang="nl-NL" sz="2800" dirty="0">
                <a:latin typeface="Segoe UI" panose="020B0502040204020203" pitchFamily="34" charset="0"/>
                <a:cs typeface="Segoe UI" panose="020B0502040204020203" pitchFamily="34" charset="0"/>
              </a:rPr>
              <a:t> a website in </a:t>
            </a:r>
            <a:r>
              <a:rPr lang="nl-NL" sz="2800" dirty="0" err="1"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nl-NL" sz="28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nl-NL" sz="2800" dirty="0" err="1">
                <a:latin typeface="Segoe UI" panose="020B0502040204020203" pitchFamily="34" charset="0"/>
                <a:cs typeface="Segoe UI" panose="020B0502040204020203" pitchFamily="34" charset="0"/>
              </a:rPr>
              <a:t>future</a:t>
            </a:r>
            <a:endParaRPr lang="nl-NL" sz="2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62999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79312" y="3671777"/>
            <a:ext cx="62802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b="1" dirty="0">
                <a:latin typeface="Segoe UI" panose="020B0502040204020203" pitchFamily="34" charset="0"/>
                <a:cs typeface="Segoe UI" panose="020B0502040204020203" pitchFamily="34" charset="0"/>
              </a:rPr>
              <a:t>Useful Azure Tools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36019" y="4379663"/>
            <a:ext cx="59613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200" dirty="0">
                <a:latin typeface="Segoe UI" panose="020B0502040204020203" pitchFamily="34" charset="0"/>
                <a:cs typeface="Segoe UI" panose="020B0502040204020203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532294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4E9ABD-E0D4-40C8-A0C9-8E7E5FCD41F6}"/>
              </a:ext>
            </a:extLst>
          </p:cNvPr>
          <p:cNvSpPr txBox="1"/>
          <p:nvPr/>
        </p:nvSpPr>
        <p:spPr>
          <a:xfrm>
            <a:off x="900223" y="467833"/>
            <a:ext cx="92503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b="1" dirty="0">
                <a:solidFill>
                  <a:srgbClr val="05508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Application Map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29EA56-5385-4703-B857-4B9F7B474C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223" y="1643190"/>
            <a:ext cx="10237334" cy="391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724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4E9ABD-E0D4-40C8-A0C9-8E7E5FCD41F6}"/>
              </a:ext>
            </a:extLst>
          </p:cNvPr>
          <p:cNvSpPr txBox="1"/>
          <p:nvPr/>
        </p:nvSpPr>
        <p:spPr>
          <a:xfrm>
            <a:off x="900223" y="467833"/>
            <a:ext cx="92503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b="1" dirty="0">
                <a:solidFill>
                  <a:srgbClr val="05508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Security Center</a:t>
            </a:r>
          </a:p>
        </p:txBody>
      </p:sp>
      <p:pic>
        <p:nvPicPr>
          <p:cNvPr id="4" name="Picture 4" descr="https://docs.microsoft.com/fi-fi/azure/security-center/media/security-center-enable-data-collection/policy.png">
            <a:extLst>
              <a:ext uri="{FF2B5EF4-FFF2-40B4-BE49-F238E27FC236}">
                <a16:creationId xmlns:a16="http://schemas.microsoft.com/office/drawing/2014/main" id="{F638CDE1-E2F5-40CB-8D07-0227FE3D51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379" y="1275583"/>
            <a:ext cx="8839242" cy="5081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71522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4E9ABD-E0D4-40C8-A0C9-8E7E5FCD41F6}"/>
              </a:ext>
            </a:extLst>
          </p:cNvPr>
          <p:cNvSpPr txBox="1"/>
          <p:nvPr/>
        </p:nvSpPr>
        <p:spPr>
          <a:xfrm>
            <a:off x="900223" y="467833"/>
            <a:ext cx="92503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b="1" dirty="0">
                <a:solidFill>
                  <a:srgbClr val="05508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Log Analytics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C59901-96CB-4CD3-A04E-08DF1B3F2B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810" y="1367656"/>
            <a:ext cx="9152381" cy="48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3612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4E9ABD-E0D4-40C8-A0C9-8E7E5FCD41F6}"/>
              </a:ext>
            </a:extLst>
          </p:cNvPr>
          <p:cNvSpPr txBox="1"/>
          <p:nvPr/>
        </p:nvSpPr>
        <p:spPr>
          <a:xfrm>
            <a:off x="900223" y="467833"/>
            <a:ext cx="92503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b="1" dirty="0">
                <a:solidFill>
                  <a:srgbClr val="05508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Azure Monitor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0ABBEB-CAC8-4D1D-B5F2-12E29107C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941" y="1705619"/>
            <a:ext cx="10974118" cy="406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1413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79312" y="3671777"/>
            <a:ext cx="62802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b="1" dirty="0">
                <a:latin typeface="Segoe UI" panose="020B0502040204020203" pitchFamily="34" charset="0"/>
                <a:cs typeface="Segoe UI" panose="020B0502040204020203" pitchFamily="34" charset="0"/>
              </a:rPr>
              <a:t>Azure Diagnostics Demo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36019" y="4379663"/>
            <a:ext cx="59613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200" dirty="0">
                <a:latin typeface="Segoe UI" panose="020B0502040204020203" pitchFamily="34" charset="0"/>
                <a:cs typeface="Segoe UI" panose="020B0502040204020203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4882126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1381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79312" y="3671777"/>
            <a:ext cx="62802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b="1" dirty="0">
                <a:latin typeface="Segoe UI" panose="020B0502040204020203" pitchFamily="34" charset="0"/>
                <a:cs typeface="Segoe UI" panose="020B0502040204020203" pitchFamily="34" charset="0"/>
              </a:rPr>
              <a:t>C:\&gt; speakers --</a:t>
            </a:r>
            <a:r>
              <a:rPr lang="nl-NL" sz="4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init</a:t>
            </a:r>
            <a:endParaRPr lang="nl-NL" sz="4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536019" y="4379663"/>
            <a:ext cx="59613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200" dirty="0">
                <a:latin typeface="Segoe UI" panose="020B0502040204020203" pitchFamily="34" charset="0"/>
                <a:cs typeface="Segoe UI" panose="020B0502040204020203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041520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95AEB0B6-1B94-4C0F-8D92-4DE824D84657}"/>
              </a:ext>
            </a:extLst>
          </p:cNvPr>
          <p:cNvGrpSpPr/>
          <p:nvPr/>
        </p:nvGrpSpPr>
        <p:grpSpPr>
          <a:xfrm>
            <a:off x="1417757" y="962693"/>
            <a:ext cx="9043442" cy="5147494"/>
            <a:chOff x="1246388" y="674369"/>
            <a:chExt cx="9043442" cy="514749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77E9DEB-2A9F-42CA-BC15-E2A09426DD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04" t="20586" r="17325" b="14103"/>
            <a:stretch/>
          </p:blipFill>
          <p:spPr>
            <a:xfrm>
              <a:off x="1246388" y="3338156"/>
              <a:ext cx="4470672" cy="248370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CBEB162-9A63-4D3B-A1D6-5A3C848F56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5615" y="675504"/>
              <a:ext cx="4414215" cy="247959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14FC0D4-0360-42D0-BEEF-BF535DDA96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6388" y="674369"/>
              <a:ext cx="4470672" cy="2480724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F54E1D8-3632-485F-8B99-B160034E25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5615" y="3338156"/>
              <a:ext cx="4412544" cy="248370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23800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0223" y="467833"/>
            <a:ext cx="92503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b="1" dirty="0">
                <a:solidFill>
                  <a:srgbClr val="05508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Agenda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84521" y="1386253"/>
            <a:ext cx="932829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.NET Standard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NL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2400" dirty="0">
                <a:latin typeface="Segoe UI" panose="020B0502040204020203" pitchFamily="34" charset="0"/>
                <a:cs typeface="Segoe UI" panose="020B0502040204020203" pitchFamily="34" charset="0"/>
              </a:rPr>
              <a:t>Portability Analyzer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NL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Useful Azure tools</a:t>
            </a:r>
            <a:endParaRPr lang="nl-NL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Application Map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Security Center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Log Analytics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Azure Monitor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Azure Diagnostics Demo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Debug Snapshots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Live Production Debugging</a:t>
            </a:r>
          </a:p>
        </p:txBody>
      </p:sp>
    </p:spTree>
    <p:extLst>
      <p:ext uri="{BB962C8B-B14F-4D97-AF65-F5344CB8AC3E}">
        <p14:creationId xmlns:p14="http://schemas.microsoft.com/office/powerpoint/2010/main" val="3062238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79312" y="3671777"/>
            <a:ext cx="62802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b="1" dirty="0">
                <a:latin typeface="Segoe UI" panose="020B0502040204020203" pitchFamily="34" charset="0"/>
                <a:cs typeface="Segoe UI" panose="020B0502040204020203" pitchFamily="34" charset="0"/>
              </a:rPr>
              <a:t>.NET Standard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36019" y="4379663"/>
            <a:ext cx="59613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200" dirty="0">
                <a:latin typeface="Segoe UI" panose="020B0502040204020203" pitchFamily="34" charset="0"/>
                <a:cs typeface="Segoe UI" panose="020B0502040204020203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467532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4E9ABD-E0D4-40C8-A0C9-8E7E5FCD41F6}"/>
              </a:ext>
            </a:extLst>
          </p:cNvPr>
          <p:cNvSpPr txBox="1"/>
          <p:nvPr/>
        </p:nvSpPr>
        <p:spPr>
          <a:xfrm>
            <a:off x="900223" y="467833"/>
            <a:ext cx="92503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b="1" dirty="0">
                <a:solidFill>
                  <a:srgbClr val="05508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.NET Implementations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533089-6534-4E7B-B3EC-79A4CB3AC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642" y="1237274"/>
            <a:ext cx="9696716" cy="5123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087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79312" y="3671777"/>
            <a:ext cx="62802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Portability</a:t>
            </a:r>
            <a:r>
              <a:rPr lang="nl-NL" sz="4000" b="1" dirty="0">
                <a:latin typeface="Segoe UI" panose="020B0502040204020203" pitchFamily="34" charset="0"/>
                <a:cs typeface="Segoe UI" panose="020B0502040204020203" pitchFamily="34" charset="0"/>
              </a:rPr>
              <a:t> Analyzer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36019" y="4379663"/>
            <a:ext cx="59613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200" dirty="0">
                <a:latin typeface="Segoe UI" panose="020B0502040204020203" pitchFamily="34" charset="0"/>
                <a:cs typeface="Segoe UI" panose="020B0502040204020203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789216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anselman">
            <a:hlinkClick r:id="" action="ppaction://media"/>
            <a:extLst>
              <a:ext uri="{FF2B5EF4-FFF2-40B4-BE49-F238E27FC236}">
                <a16:creationId xmlns:a16="http://schemas.microsoft.com/office/drawing/2014/main" id="{336E3C74-2CA3-4659-AC1D-B8AFC2DBC8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682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3000"/>
    </mc:Choice>
    <mc:Fallback>
      <p:transition spd="slow" advClick="0" advTm="2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79312" y="3671777"/>
            <a:ext cx="62802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000" b="1" dirty="0">
                <a:latin typeface="Segoe UI" panose="020B0502040204020203" pitchFamily="34" charset="0"/>
                <a:cs typeface="Segoe UI" panose="020B0502040204020203" pitchFamily="34" charset="0"/>
              </a:rPr>
              <a:t>Portability Analyzer</a:t>
            </a:r>
          </a:p>
          <a:p>
            <a:r>
              <a:rPr lang="en-US" sz="4000" b="1" dirty="0">
                <a:latin typeface="Segoe UI" panose="020B0502040204020203" pitchFamily="34" charset="0"/>
                <a:cs typeface="Segoe UI" panose="020B0502040204020203" pitchFamily="34" charset="0"/>
              </a:rPr>
              <a:t>D</a:t>
            </a:r>
            <a:r>
              <a:rPr lang="nl-NL" sz="4000" b="1" dirty="0">
                <a:latin typeface="Segoe UI" panose="020B0502040204020203" pitchFamily="34" charset="0"/>
                <a:cs typeface="Segoe UI" panose="020B0502040204020203" pitchFamily="34" charset="0"/>
              </a:rPr>
              <a:t>emo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36019" y="4379663"/>
            <a:ext cx="59613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200" dirty="0">
                <a:latin typeface="Segoe UI" panose="020B0502040204020203" pitchFamily="34" charset="0"/>
                <a:cs typeface="Segoe UI" panose="020B0502040204020203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7462407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ivider red">
  <a:themeElements>
    <a:clrScheme name="Custom 28">
      <a:dk1>
        <a:sysClr val="windowText" lastClr="000000"/>
      </a:dk1>
      <a:lt1>
        <a:sysClr val="window" lastClr="FFFFFF"/>
      </a:lt1>
      <a:dk2>
        <a:srgbClr val="9E120E"/>
      </a:dk2>
      <a:lt2>
        <a:srgbClr val="EBEBEB"/>
      </a:lt2>
      <a:accent1>
        <a:srgbClr val="CC4600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10.xml><?xml version="1.0" encoding="utf-8"?>
<a:theme xmlns:a="http://schemas.openxmlformats.org/drawingml/2006/main" name="tekst green">
  <a:themeElements>
    <a:clrScheme name="Custom 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55082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end green">
  <a:themeElements>
    <a:clrScheme name="Custom 11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FF5800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kst r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end red">
  <a:themeElements>
    <a:clrScheme name="Custom 26">
      <a:dk1>
        <a:sysClr val="windowText" lastClr="000000"/>
      </a:dk1>
      <a:lt1>
        <a:sysClr val="window" lastClr="FFFFFF"/>
      </a:lt1>
      <a:dk2>
        <a:srgbClr val="9E120E"/>
      </a:dk2>
      <a:lt2>
        <a:srgbClr val="EBEBEB"/>
      </a:lt2>
      <a:accent1>
        <a:srgbClr val="FF5800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4.xml><?xml version="1.0" encoding="utf-8"?>
<a:theme xmlns:a="http://schemas.openxmlformats.org/drawingml/2006/main" name="front blue">
  <a:themeElements>
    <a:clrScheme name="Custom 18">
      <a:dk1>
        <a:sysClr val="windowText" lastClr="000000"/>
      </a:dk1>
      <a:lt1>
        <a:sysClr val="window" lastClr="FFFFFF"/>
      </a:lt1>
      <a:dk2>
        <a:srgbClr val="055082"/>
      </a:dk2>
      <a:lt2>
        <a:srgbClr val="EBEBEB"/>
      </a:lt2>
      <a:accent1>
        <a:srgbClr val="FF5800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E1EEE8"/>
      </a:hlink>
      <a:folHlink>
        <a:srgbClr val="58C1BA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5.xml><?xml version="1.0" encoding="utf-8"?>
<a:theme xmlns:a="http://schemas.openxmlformats.org/drawingml/2006/main" name="divider blue">
  <a:themeElements>
    <a:clrScheme name="Custom 21">
      <a:dk1>
        <a:sysClr val="windowText" lastClr="000000"/>
      </a:dk1>
      <a:lt1>
        <a:sysClr val="window" lastClr="FFFFFF"/>
      </a:lt1>
      <a:dk2>
        <a:srgbClr val="055082"/>
      </a:dk2>
      <a:lt2>
        <a:srgbClr val="EEECE1"/>
      </a:lt2>
      <a:accent1>
        <a:srgbClr val="FF5800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6.xml><?xml version="1.0" encoding="utf-8"?>
<a:theme xmlns:a="http://schemas.openxmlformats.org/drawingml/2006/main" name="tekst blue">
  <a:themeElements>
    <a:clrScheme name="Custom 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55082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end blue">
  <a:themeElements>
    <a:clrScheme name="Custom 24">
      <a:dk1>
        <a:sysClr val="windowText" lastClr="000000"/>
      </a:dk1>
      <a:lt1>
        <a:sysClr val="window" lastClr="FFFFFF"/>
      </a:lt1>
      <a:dk2>
        <a:srgbClr val="055082"/>
      </a:dk2>
      <a:lt2>
        <a:srgbClr val="EBEBEB"/>
      </a:lt2>
      <a:accent1>
        <a:srgbClr val="FF5800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8.xml><?xml version="1.0" encoding="utf-8"?>
<a:theme xmlns:a="http://schemas.openxmlformats.org/drawingml/2006/main" name="front green">
  <a:themeElements>
    <a:clrScheme name="Custom 20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FF5800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E1EEE8"/>
      </a:hlink>
      <a:folHlink>
        <a:srgbClr val="58C1BA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9.xml><?xml version="1.0" encoding="utf-8"?>
<a:theme xmlns:a="http://schemas.openxmlformats.org/drawingml/2006/main" name="divider green">
  <a:themeElements>
    <a:clrScheme name="Custom 23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FF5800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1452</TotalTime>
  <Words>76</Words>
  <Application>Microsoft Office PowerPoint</Application>
  <PresentationFormat>Widescreen</PresentationFormat>
  <Paragraphs>34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16</vt:i4>
      </vt:variant>
    </vt:vector>
  </HeadingPairs>
  <TitlesOfParts>
    <vt:vector size="31" baseType="lpstr">
      <vt:lpstr>Arial</vt:lpstr>
      <vt:lpstr>Calibri</vt:lpstr>
      <vt:lpstr>Segoe UI</vt:lpstr>
      <vt:lpstr>Wingdings 3</vt:lpstr>
      <vt:lpstr>divider red</vt:lpstr>
      <vt:lpstr>tekst red</vt:lpstr>
      <vt:lpstr>end red</vt:lpstr>
      <vt:lpstr>front blue</vt:lpstr>
      <vt:lpstr>divider blue</vt:lpstr>
      <vt:lpstr>tekst blue</vt:lpstr>
      <vt:lpstr>end blue</vt:lpstr>
      <vt:lpstr>front green</vt:lpstr>
      <vt:lpstr>divider green</vt:lpstr>
      <vt:lpstr>tekst green</vt:lpstr>
      <vt:lpstr>end green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Kimberly Ellermann</dc:creator>
  <cp:lastModifiedBy>André Geuze</cp:lastModifiedBy>
  <cp:revision>65</cp:revision>
  <dcterms:created xsi:type="dcterms:W3CDTF">2017-07-27T13:55:59Z</dcterms:created>
  <dcterms:modified xsi:type="dcterms:W3CDTF">2017-09-27T19:42:28Z</dcterms:modified>
</cp:coreProperties>
</file>

<file path=docProps/thumbnail.jpeg>
</file>